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4630400" cy="8229600"/>
  <p:notesSz cx="8229600" cy="14630400"/>
  <p:embeddedFontLst>
    <p:embeddedFont>
      <p:font typeface="Calibri" panose="020F0502020204030204" pitchFamily="34" charset="0"/>
      <p:regular r:id="rId13"/>
      <p:bold r:id="rId14"/>
      <p:italic r:id="rId15"/>
      <p:boldItalic r:id="rId16"/>
    </p:embeddedFont>
    <p:embeddedFont>
      <p:font typeface="Bitter" panose="020B0604020202020204" charset="-70"/>
      <p:regular r:id="rId17"/>
    </p:embeddedFont>
  </p:embeddedFontLst>
  <p:defaultTextStyle>
    <a:defPPr>
      <a:defRPr lang="lt-L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102" d="100"/>
          <a:sy n="102" d="100"/>
        </p:scale>
        <p:origin x="138" y="33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font" Target="fonts/font5.fntdata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21414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B101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C1D1F"/>
          </a:solidFill>
          <a:ln/>
        </p:spPr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B101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C1D1F"/>
          </a:solidFill>
          <a:ln/>
        </p:spPr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B101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C1D1F"/>
          </a:solidFill>
          <a:ln/>
        </p:spPr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B101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C1D1F"/>
          </a:solidFill>
          <a:ln/>
        </p:spPr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B101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C1D1F"/>
          </a:solidFill>
          <a:ln/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B101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C1D1F"/>
          </a:solidFill>
          <a:ln/>
        </p:spPr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B101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C1D1F"/>
          </a:solidFill>
          <a:ln/>
        </p:spPr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B101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C1D1F"/>
          </a:solidFill>
          <a:ln/>
        </p:spPr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9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B101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C1D1F"/>
          </a:solidFill>
          <a:ln/>
        </p:spPr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0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B101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C1D1F"/>
          </a:solidFill>
          <a:ln/>
        </p:spPr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10" Type="http://schemas.openxmlformats.org/officeDocument/2006/relationships/image" Target="../media/image22.png"/><Relationship Id="rId4" Type="http://schemas.openxmlformats.org/officeDocument/2006/relationships/image" Target="../media/image16.png"/><Relationship Id="rId9" Type="http://schemas.openxmlformats.org/officeDocument/2006/relationships/image" Target="../media/image2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7" Type="http://schemas.openxmlformats.org/officeDocument/2006/relationships/image" Target="../media/image2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3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33.png"/><Relationship Id="rId7" Type="http://schemas.openxmlformats.org/officeDocument/2006/relationships/image" Target="../media/image3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69680" y="0"/>
            <a:ext cx="576072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2365534"/>
            <a:ext cx="7556421" cy="1417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b="1" dirty="0" err="1">
                <a:solidFill>
                  <a:srgbClr val="E1E5CD"/>
                </a:solidFill>
                <a:latin typeface="Outfit Bold" pitchFamily="34" charset="0"/>
                <a:ea typeface="Outfit Bold" pitchFamily="34" charset="-122"/>
                <a:cs typeface="Outfit Bold" pitchFamily="34" charset="-120"/>
              </a:rPr>
              <a:t>Vilniaus</a:t>
            </a:r>
            <a:r>
              <a:rPr lang="en-US" sz="4450" b="1" dirty="0">
                <a:solidFill>
                  <a:srgbClr val="E1E5CD"/>
                </a:solidFill>
                <a:latin typeface="Outfit Bold" pitchFamily="34" charset="0"/>
                <a:ea typeface="Outfit Bold" pitchFamily="34" charset="-122"/>
                <a:cs typeface="Outfit Bold" pitchFamily="34" charset="-120"/>
              </a:rPr>
              <a:t> </a:t>
            </a:r>
            <a:r>
              <a:rPr lang="en-US" sz="4450" b="1" dirty="0" smtClean="0">
                <a:solidFill>
                  <a:srgbClr val="E1E5CD"/>
                </a:solidFill>
                <a:latin typeface="Outfit Bold" pitchFamily="34" charset="0"/>
                <a:ea typeface="Outfit Bold" pitchFamily="34" charset="-122"/>
                <a:cs typeface="Outfit Bold" pitchFamily="34" charset="-120"/>
              </a:rPr>
              <a:t>karat</a:t>
            </a:r>
            <a:r>
              <a:rPr lang="lt-LT" sz="4450" b="1" dirty="0" smtClean="0">
                <a:solidFill>
                  <a:srgbClr val="E1E5CD"/>
                </a:solidFill>
                <a:latin typeface="Outfit Bold" pitchFamily="34" charset="0"/>
                <a:ea typeface="Outfit Bold" pitchFamily="34" charset="-122"/>
                <a:cs typeface="Outfit Bold" pitchFamily="34" charset="-120"/>
              </a:rPr>
              <a:t>e</a:t>
            </a:r>
            <a:r>
              <a:rPr lang="en-US" sz="4450" b="1" dirty="0" smtClean="0">
                <a:solidFill>
                  <a:srgbClr val="E1E5CD"/>
                </a:solidFill>
                <a:latin typeface="Outfit Bold" pitchFamily="34" charset="0"/>
                <a:ea typeface="Outfit Bold" pitchFamily="34" charset="-122"/>
                <a:cs typeface="Outfit Bold" pitchFamily="34" charset="-120"/>
              </a:rPr>
              <a:t> </a:t>
            </a:r>
            <a:r>
              <a:rPr lang="en-US" sz="4450" b="1" dirty="0">
                <a:solidFill>
                  <a:srgbClr val="E1E5CD"/>
                </a:solidFill>
                <a:latin typeface="Outfit Bold" pitchFamily="34" charset="0"/>
                <a:ea typeface="Outfit Bold" pitchFamily="34" charset="-122"/>
                <a:cs typeface="Outfit Bold" pitchFamily="34" charset="-120"/>
              </a:rPr>
              <a:t>lygos IV </a:t>
            </a:r>
            <a:r>
              <a:rPr lang="en-US" sz="4450" b="1" dirty="0" err="1" smtClean="0">
                <a:solidFill>
                  <a:srgbClr val="E1E5CD"/>
                </a:solidFill>
                <a:latin typeface="Outfit Bold" pitchFamily="34" charset="0"/>
                <a:ea typeface="Outfit Bold" pitchFamily="34" charset="-122"/>
                <a:cs typeface="Outfit Bold" pitchFamily="34" charset="-120"/>
              </a:rPr>
              <a:t>etapas</a:t>
            </a:r>
            <a:r>
              <a:rPr lang="lt-LT" sz="4450" b="1" dirty="0" smtClean="0">
                <a:solidFill>
                  <a:srgbClr val="E1E5CD"/>
                </a:solidFill>
                <a:latin typeface="Outfit Bold" pitchFamily="34" charset="0"/>
                <a:ea typeface="Outfit Bold" pitchFamily="34" charset="-122"/>
                <a:cs typeface="Outfit Bold" pitchFamily="34" charset="-120"/>
              </a:rPr>
              <a:t> gegužės 25d</a:t>
            </a:r>
            <a:endParaRPr lang="en-US" sz="4450" dirty="0"/>
          </a:p>
        </p:txBody>
      </p:sp>
      <p:sp>
        <p:nvSpPr>
          <p:cNvPr id="4" name="Text 1"/>
          <p:cNvSpPr/>
          <p:nvPr/>
        </p:nvSpPr>
        <p:spPr>
          <a:xfrm>
            <a:off x="793790" y="4123253"/>
            <a:ext cx="7556421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C2C4B5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Sveiki, gerbiami karatė bendruomenės nariai. Dėkojame, kad užsiregistravote į Vilniaus karatė lygos IV etapą, kuris vyks 2025 m. gegužės 25 d. Vilniaus lengvosios atletikos manieže.</a:t>
            </a:r>
            <a:endParaRPr lang="en-US" sz="1750" dirty="0"/>
          </a:p>
        </p:txBody>
      </p:sp>
      <p:sp>
        <p:nvSpPr>
          <p:cNvPr id="6" name="Text 3"/>
          <p:cNvSpPr/>
          <p:nvPr/>
        </p:nvSpPr>
        <p:spPr>
          <a:xfrm>
            <a:off x="926425" y="5616654"/>
            <a:ext cx="97631" cy="9751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750"/>
              </a:lnSpc>
              <a:buNone/>
            </a:pPr>
            <a:r>
              <a:rPr lang="en-US" sz="750" dirty="0">
                <a:solidFill>
                  <a:srgbClr val="4D4D51"/>
                </a:solidFill>
                <a:latin typeface="Bitter Medium" pitchFamily="34" charset="0"/>
                <a:ea typeface="Bitter Medium" pitchFamily="34" charset="-122"/>
                <a:cs typeface="Bitter Medium" pitchFamily="34" charset="-120"/>
              </a:rPr>
              <a:t>IB</a:t>
            </a:r>
            <a:endParaRPr lang="en-US" sz="750" dirty="0"/>
          </a:p>
        </p:txBody>
      </p:sp>
      <p:sp>
        <p:nvSpPr>
          <p:cNvPr id="7" name="Text 4"/>
          <p:cNvSpPr/>
          <p:nvPr/>
        </p:nvSpPr>
        <p:spPr>
          <a:xfrm>
            <a:off x="1270040" y="5467112"/>
            <a:ext cx="1762601" cy="3968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endParaRPr lang="en-US" sz="2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76072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80190" y="1385530"/>
            <a:ext cx="7556421" cy="1417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b="1" dirty="0" err="1">
                <a:solidFill>
                  <a:srgbClr val="E1E5CD"/>
                </a:solidFill>
                <a:latin typeface="Outfit Bold" pitchFamily="34" charset="0"/>
                <a:ea typeface="Outfit Bold" pitchFamily="34" charset="-122"/>
                <a:cs typeface="Outfit Bold" pitchFamily="34" charset="-120"/>
              </a:rPr>
              <a:t>Registracijos</a:t>
            </a:r>
            <a:r>
              <a:rPr lang="en-US" sz="4450" b="1" dirty="0">
                <a:solidFill>
                  <a:srgbClr val="E1E5CD"/>
                </a:solidFill>
                <a:latin typeface="Outfit Bold" pitchFamily="34" charset="0"/>
                <a:ea typeface="Outfit Bold" pitchFamily="34" charset="-122"/>
                <a:cs typeface="Outfit Bold" pitchFamily="34" charset="-120"/>
              </a:rPr>
              <a:t> </a:t>
            </a:r>
            <a:r>
              <a:rPr lang="en-US" sz="4450" b="1" dirty="0" err="1" smtClean="0">
                <a:solidFill>
                  <a:srgbClr val="E1E5CD"/>
                </a:solidFill>
                <a:latin typeface="Outfit Bold" pitchFamily="34" charset="0"/>
                <a:ea typeface="Outfit Bold" pitchFamily="34" charset="-122"/>
                <a:cs typeface="Outfit Bold" pitchFamily="34" charset="-120"/>
              </a:rPr>
              <a:t>duomen</a:t>
            </a:r>
            <a:r>
              <a:rPr lang="lt-LT" sz="4450" b="1" dirty="0" smtClean="0">
                <a:solidFill>
                  <a:srgbClr val="E1E5CD"/>
                </a:solidFill>
                <a:latin typeface="Outfit Bold" pitchFamily="34" charset="0"/>
                <a:ea typeface="Outfit Bold" pitchFamily="34" charset="-122"/>
                <a:cs typeface="Outfit Bold" pitchFamily="34" charset="-120"/>
              </a:rPr>
              <a:t>ų</a:t>
            </a:r>
            <a:r>
              <a:rPr lang="en-US" sz="4450" b="1" dirty="0" smtClean="0">
                <a:solidFill>
                  <a:srgbClr val="E1E5CD"/>
                </a:solidFill>
                <a:latin typeface="Outfit Bold" pitchFamily="34" charset="0"/>
                <a:ea typeface="Outfit Bold" pitchFamily="34" charset="-122"/>
                <a:cs typeface="Outfit Bold" pitchFamily="34" charset="-120"/>
              </a:rPr>
              <a:t> </a:t>
            </a:r>
            <a:r>
              <a:rPr lang="en-US" sz="4450" b="1" dirty="0">
                <a:solidFill>
                  <a:srgbClr val="E1E5CD"/>
                </a:solidFill>
                <a:latin typeface="Outfit Bold" pitchFamily="34" charset="0"/>
                <a:ea typeface="Outfit Bold" pitchFamily="34" charset="-122"/>
                <a:cs typeface="Outfit Bold" pitchFamily="34" charset="-120"/>
              </a:rPr>
              <a:t>tikrinimas</a:t>
            </a:r>
            <a:endParaRPr lang="en-US" sz="4450" dirty="0"/>
          </a:p>
        </p:txBody>
      </p:sp>
      <p:sp>
        <p:nvSpPr>
          <p:cNvPr id="4" name="Shape 1"/>
          <p:cNvSpPr/>
          <p:nvPr/>
        </p:nvSpPr>
        <p:spPr>
          <a:xfrm>
            <a:off x="6535341" y="3143250"/>
            <a:ext cx="30480" cy="3700820"/>
          </a:xfrm>
          <a:prstGeom prst="roundRect">
            <a:avLst>
              <a:gd name="adj" fmla="val 111628"/>
            </a:avLst>
          </a:prstGeom>
          <a:solidFill>
            <a:srgbClr val="545557"/>
          </a:solidFill>
          <a:ln/>
        </p:spPr>
      </p:sp>
      <p:sp>
        <p:nvSpPr>
          <p:cNvPr id="5" name="Shape 2"/>
          <p:cNvSpPr/>
          <p:nvPr/>
        </p:nvSpPr>
        <p:spPr>
          <a:xfrm>
            <a:off x="6760012" y="3383161"/>
            <a:ext cx="680442" cy="30480"/>
          </a:xfrm>
          <a:prstGeom prst="roundRect">
            <a:avLst>
              <a:gd name="adj" fmla="val 111628"/>
            </a:avLst>
          </a:prstGeom>
          <a:solidFill>
            <a:srgbClr val="545557"/>
          </a:solidFill>
          <a:ln/>
        </p:spPr>
      </p:sp>
      <p:sp>
        <p:nvSpPr>
          <p:cNvPr id="6" name="Shape 3"/>
          <p:cNvSpPr/>
          <p:nvPr/>
        </p:nvSpPr>
        <p:spPr>
          <a:xfrm>
            <a:off x="6280190" y="3143250"/>
            <a:ext cx="510302" cy="510302"/>
          </a:xfrm>
          <a:prstGeom prst="roundRect">
            <a:avLst>
              <a:gd name="adj" fmla="val 6667"/>
            </a:avLst>
          </a:prstGeom>
          <a:solidFill>
            <a:srgbClr val="3B3C3E"/>
          </a:solidFill>
          <a:ln/>
        </p:spPr>
      </p:sp>
      <p:pic>
        <p:nvPicPr>
          <p:cNvPr id="7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65260" y="3185755"/>
            <a:ext cx="340162" cy="425291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7669411" y="3221117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C2C4B5"/>
                </a:solidFill>
                <a:latin typeface="Outfit Bold" pitchFamily="34" charset="0"/>
                <a:ea typeface="Outfit Bold" pitchFamily="34" charset="-122"/>
                <a:cs typeface="Outfit Bold" pitchFamily="34" charset="-120"/>
              </a:rPr>
              <a:t>Terminas</a:t>
            </a:r>
            <a:endParaRPr lang="en-US" sz="2200" dirty="0"/>
          </a:p>
        </p:txBody>
      </p:sp>
      <p:sp>
        <p:nvSpPr>
          <p:cNvPr id="9" name="Text 5"/>
          <p:cNvSpPr/>
          <p:nvPr/>
        </p:nvSpPr>
        <p:spPr>
          <a:xfrm>
            <a:off x="7669411" y="3711535"/>
            <a:ext cx="616719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C2C4B5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Patikrinkite duomenis iki gegužės 20 d.</a:t>
            </a:r>
            <a:endParaRPr lang="en-US" sz="1750" dirty="0"/>
          </a:p>
        </p:txBody>
      </p:sp>
      <p:sp>
        <p:nvSpPr>
          <p:cNvPr id="10" name="Shape 6"/>
          <p:cNvSpPr/>
          <p:nvPr/>
        </p:nvSpPr>
        <p:spPr>
          <a:xfrm>
            <a:off x="6760012" y="4767977"/>
            <a:ext cx="680442" cy="30480"/>
          </a:xfrm>
          <a:prstGeom prst="roundRect">
            <a:avLst>
              <a:gd name="adj" fmla="val 111628"/>
            </a:avLst>
          </a:prstGeom>
          <a:solidFill>
            <a:srgbClr val="545557"/>
          </a:solidFill>
          <a:ln/>
        </p:spPr>
      </p:sp>
      <p:sp>
        <p:nvSpPr>
          <p:cNvPr id="11" name="Shape 7"/>
          <p:cNvSpPr/>
          <p:nvPr/>
        </p:nvSpPr>
        <p:spPr>
          <a:xfrm>
            <a:off x="6280190" y="4528066"/>
            <a:ext cx="510302" cy="510302"/>
          </a:xfrm>
          <a:prstGeom prst="roundRect">
            <a:avLst>
              <a:gd name="adj" fmla="val 6667"/>
            </a:avLst>
          </a:prstGeom>
          <a:solidFill>
            <a:srgbClr val="3B3C3E"/>
          </a:solidFill>
          <a:ln/>
        </p:spPr>
      </p:sp>
      <p:pic>
        <p:nvPicPr>
          <p:cNvPr id="12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65260" y="4570571"/>
            <a:ext cx="340162" cy="425291"/>
          </a:xfrm>
          <a:prstGeom prst="rect">
            <a:avLst/>
          </a:prstGeom>
        </p:spPr>
      </p:pic>
      <p:sp>
        <p:nvSpPr>
          <p:cNvPr id="13" name="Text 8"/>
          <p:cNvSpPr/>
          <p:nvPr/>
        </p:nvSpPr>
        <p:spPr>
          <a:xfrm>
            <a:off x="7669411" y="4605933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C2C4B5"/>
                </a:solidFill>
                <a:latin typeface="Outfit Bold" pitchFamily="34" charset="0"/>
                <a:ea typeface="Outfit Bold" pitchFamily="34" charset="-122"/>
                <a:cs typeface="Outfit Bold" pitchFamily="34" charset="-120"/>
              </a:rPr>
              <a:t>Asmeniniai duomenys</a:t>
            </a:r>
            <a:endParaRPr lang="en-US" sz="2200" dirty="0"/>
          </a:p>
        </p:txBody>
      </p:sp>
      <p:sp>
        <p:nvSpPr>
          <p:cNvPr id="14" name="Text 9"/>
          <p:cNvSpPr/>
          <p:nvPr/>
        </p:nvSpPr>
        <p:spPr>
          <a:xfrm>
            <a:off x="7669411" y="5096351"/>
            <a:ext cx="616719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C2C4B5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Vardas, pavardė ir lytis turi būti teisingi.</a:t>
            </a:r>
            <a:endParaRPr lang="en-US" sz="1750" dirty="0"/>
          </a:p>
        </p:txBody>
      </p:sp>
      <p:sp>
        <p:nvSpPr>
          <p:cNvPr id="15" name="Shape 10"/>
          <p:cNvSpPr/>
          <p:nvPr/>
        </p:nvSpPr>
        <p:spPr>
          <a:xfrm>
            <a:off x="6760012" y="6152793"/>
            <a:ext cx="680442" cy="30480"/>
          </a:xfrm>
          <a:prstGeom prst="roundRect">
            <a:avLst>
              <a:gd name="adj" fmla="val 111628"/>
            </a:avLst>
          </a:prstGeom>
          <a:solidFill>
            <a:srgbClr val="545557"/>
          </a:solidFill>
          <a:ln/>
        </p:spPr>
      </p:sp>
      <p:sp>
        <p:nvSpPr>
          <p:cNvPr id="16" name="Shape 11"/>
          <p:cNvSpPr/>
          <p:nvPr/>
        </p:nvSpPr>
        <p:spPr>
          <a:xfrm>
            <a:off x="6280190" y="5912882"/>
            <a:ext cx="510302" cy="510302"/>
          </a:xfrm>
          <a:prstGeom prst="roundRect">
            <a:avLst>
              <a:gd name="adj" fmla="val 6667"/>
            </a:avLst>
          </a:prstGeom>
          <a:solidFill>
            <a:srgbClr val="3B3C3E"/>
          </a:solidFill>
          <a:ln/>
        </p:spPr>
      </p:sp>
      <p:pic>
        <p:nvPicPr>
          <p:cNvPr id="17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65260" y="5955387"/>
            <a:ext cx="340162" cy="425291"/>
          </a:xfrm>
          <a:prstGeom prst="rect">
            <a:avLst/>
          </a:prstGeom>
        </p:spPr>
      </p:pic>
      <p:sp>
        <p:nvSpPr>
          <p:cNvPr id="18" name="Text 12"/>
          <p:cNvSpPr/>
          <p:nvPr/>
        </p:nvSpPr>
        <p:spPr>
          <a:xfrm>
            <a:off x="7669411" y="5990749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C2C4B5"/>
                </a:solidFill>
                <a:latin typeface="Outfit Bold" pitchFamily="34" charset="0"/>
                <a:ea typeface="Outfit Bold" pitchFamily="34" charset="-122"/>
                <a:cs typeface="Outfit Bold" pitchFamily="34" charset="-120"/>
              </a:rPr>
              <a:t>Sportiniai duomenys</a:t>
            </a:r>
            <a:endParaRPr lang="en-US" sz="2200" dirty="0"/>
          </a:p>
        </p:txBody>
      </p:sp>
      <p:sp>
        <p:nvSpPr>
          <p:cNvPr id="19" name="Text 13"/>
          <p:cNvSpPr/>
          <p:nvPr/>
        </p:nvSpPr>
        <p:spPr>
          <a:xfrm>
            <a:off x="7669411" y="6481167"/>
            <a:ext cx="616719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C2C4B5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Tikslus svoris, klubo pavadinimas ir KYU laipsnis.</a:t>
            </a:r>
            <a:endParaRPr lang="en-US" sz="17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76072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80190" y="868561"/>
            <a:ext cx="5670590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b="1" dirty="0">
                <a:solidFill>
                  <a:srgbClr val="E1E5CD"/>
                </a:solidFill>
                <a:latin typeface="Outfit Bold" pitchFamily="34" charset="0"/>
                <a:ea typeface="Outfit Bold" pitchFamily="34" charset="-122"/>
                <a:cs typeface="Outfit Bold" pitchFamily="34" charset="-120"/>
              </a:rPr>
              <a:t>Varžybų tvarkaraštis</a:t>
            </a:r>
            <a:endParaRPr lang="en-US" sz="4450" dirty="0"/>
          </a:p>
        </p:txBody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80190" y="1917502"/>
            <a:ext cx="1134070" cy="1360884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7754422" y="2144316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C2C4B5"/>
                </a:solidFill>
                <a:latin typeface="Outfit Bold" pitchFamily="34" charset="0"/>
                <a:ea typeface="Outfit Bold" pitchFamily="34" charset="-122"/>
                <a:cs typeface="Outfit Bold" pitchFamily="34" charset="-120"/>
              </a:rPr>
              <a:t>7:45–9:00</a:t>
            </a:r>
            <a:endParaRPr lang="en-US" sz="2200" dirty="0"/>
          </a:p>
        </p:txBody>
      </p:sp>
      <p:sp>
        <p:nvSpPr>
          <p:cNvPr id="6" name="Text 2"/>
          <p:cNvSpPr/>
          <p:nvPr/>
        </p:nvSpPr>
        <p:spPr>
          <a:xfrm>
            <a:off x="7754422" y="2634734"/>
            <a:ext cx="608218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C2C4B5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Salės paruošimas</a:t>
            </a:r>
            <a:endParaRPr lang="en-US" sz="1750" dirty="0"/>
          </a:p>
        </p:txBody>
      </p:sp>
      <p:pic>
        <p:nvPicPr>
          <p:cNvPr id="7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80190" y="3278386"/>
            <a:ext cx="1134070" cy="1360884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7754422" y="3505200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C2C4B5"/>
                </a:solidFill>
                <a:latin typeface="Outfit Bold" pitchFamily="34" charset="0"/>
                <a:ea typeface="Outfit Bold" pitchFamily="34" charset="-122"/>
                <a:cs typeface="Outfit Bold" pitchFamily="34" charset="-120"/>
              </a:rPr>
              <a:t>8:30–9:00</a:t>
            </a:r>
            <a:endParaRPr lang="en-US" sz="2200" dirty="0"/>
          </a:p>
        </p:txBody>
      </p:sp>
      <p:sp>
        <p:nvSpPr>
          <p:cNvPr id="9" name="Text 4"/>
          <p:cNvSpPr/>
          <p:nvPr/>
        </p:nvSpPr>
        <p:spPr>
          <a:xfrm>
            <a:off x="7754422" y="3995618"/>
            <a:ext cx="608218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C2C4B5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Teisėjų pasitarimas</a:t>
            </a:r>
            <a:endParaRPr lang="en-US" sz="1750" dirty="0"/>
          </a:p>
        </p:txBody>
      </p:sp>
      <p:pic>
        <p:nvPicPr>
          <p:cNvPr id="10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80190" y="4639270"/>
            <a:ext cx="1134070" cy="1360884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7754422" y="4866084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C2C4B5"/>
                </a:solidFill>
                <a:latin typeface="Outfit Bold" pitchFamily="34" charset="0"/>
                <a:ea typeface="Outfit Bold" pitchFamily="34" charset="-122"/>
                <a:cs typeface="Outfit Bold" pitchFamily="34" charset="-120"/>
              </a:rPr>
              <a:t>9:00–10:00</a:t>
            </a:r>
            <a:endParaRPr lang="en-US" sz="2200" dirty="0"/>
          </a:p>
        </p:txBody>
      </p:sp>
      <p:sp>
        <p:nvSpPr>
          <p:cNvPr id="12" name="Text 6"/>
          <p:cNvSpPr/>
          <p:nvPr/>
        </p:nvSpPr>
        <p:spPr>
          <a:xfrm>
            <a:off x="7754422" y="5356503"/>
            <a:ext cx="608218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C2C4B5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Kata rungtis (visos amžiaus grupės)</a:t>
            </a:r>
            <a:endParaRPr lang="en-US" sz="1750" dirty="0"/>
          </a:p>
        </p:txBody>
      </p:sp>
      <p:pic>
        <p:nvPicPr>
          <p:cNvPr id="13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80190" y="6000155"/>
            <a:ext cx="1134070" cy="1360884"/>
          </a:xfrm>
          <a:prstGeom prst="rect">
            <a:avLst/>
          </a:prstGeom>
        </p:spPr>
      </p:pic>
      <p:sp>
        <p:nvSpPr>
          <p:cNvPr id="14" name="Text 7"/>
          <p:cNvSpPr/>
          <p:nvPr/>
        </p:nvSpPr>
        <p:spPr>
          <a:xfrm>
            <a:off x="7754422" y="6226969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C2C4B5"/>
                </a:solidFill>
                <a:latin typeface="Outfit Bold" pitchFamily="34" charset="0"/>
                <a:ea typeface="Outfit Bold" pitchFamily="34" charset="-122"/>
                <a:cs typeface="Outfit Bold" pitchFamily="34" charset="-120"/>
              </a:rPr>
              <a:t>10:15–13:30</a:t>
            </a:r>
            <a:endParaRPr lang="en-US" sz="2200" dirty="0"/>
          </a:p>
        </p:txBody>
      </p:sp>
      <p:sp>
        <p:nvSpPr>
          <p:cNvPr id="15" name="Text 8"/>
          <p:cNvSpPr/>
          <p:nvPr/>
        </p:nvSpPr>
        <p:spPr>
          <a:xfrm>
            <a:off x="7754422" y="6717387"/>
            <a:ext cx="608218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C2C4B5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A kategorijos varžybos</a:t>
            </a:r>
            <a:endParaRPr lang="en-US" sz="17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459825"/>
            <a:ext cx="6748224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b="1" dirty="0">
                <a:solidFill>
                  <a:srgbClr val="E1E5CD"/>
                </a:solidFill>
                <a:ea typeface="Outfit Bold" pitchFamily="34" charset="-122"/>
                <a:cs typeface="Outfit Bold" pitchFamily="34" charset="-120"/>
              </a:rPr>
              <a:t>Varžybų</a:t>
            </a:r>
            <a:r>
              <a:rPr lang="en-US" sz="4450" b="1" dirty="0">
                <a:solidFill>
                  <a:srgbClr val="E1E5CD"/>
                </a:solidFill>
                <a:latin typeface="Outfit Bold" pitchFamily="34" charset="0"/>
                <a:ea typeface="Outfit Bold" pitchFamily="34" charset="-122"/>
                <a:cs typeface="Outfit Bold" pitchFamily="34" charset="-120"/>
              </a:rPr>
              <a:t> </a:t>
            </a:r>
            <a:r>
              <a:rPr lang="en-US" sz="4450" b="1" dirty="0">
                <a:solidFill>
                  <a:srgbClr val="E1E5CD"/>
                </a:solidFill>
                <a:latin typeface="Outfit Bold"/>
                <a:ea typeface="Outfit Bold"/>
                <a:cs typeface="Outfit Bold" pitchFamily="34" charset="-120"/>
              </a:rPr>
              <a:t>dienos</a:t>
            </a:r>
            <a:r>
              <a:rPr lang="en-US" sz="4450" b="1" dirty="0">
                <a:solidFill>
                  <a:srgbClr val="E1E5CD"/>
                </a:solidFill>
                <a:latin typeface="Outfit Bold" pitchFamily="34" charset="0"/>
                <a:ea typeface="Outfit Bold" pitchFamily="34" charset="-122"/>
                <a:cs typeface="Outfit Bold" pitchFamily="34" charset="-120"/>
              </a:rPr>
              <a:t> tęsinys</a:t>
            </a:r>
            <a:endParaRPr lang="en-US" sz="4450" dirty="0"/>
          </a:p>
        </p:txBody>
      </p:sp>
      <p:sp>
        <p:nvSpPr>
          <p:cNvPr id="3" name="Shape 1"/>
          <p:cNvSpPr/>
          <p:nvPr/>
        </p:nvSpPr>
        <p:spPr>
          <a:xfrm>
            <a:off x="793790" y="2622233"/>
            <a:ext cx="2173724" cy="1306949"/>
          </a:xfrm>
          <a:prstGeom prst="roundRect">
            <a:avLst>
              <a:gd name="adj" fmla="val 2603"/>
            </a:avLst>
          </a:prstGeom>
          <a:solidFill>
            <a:srgbClr val="3B3C3E"/>
          </a:solidFill>
          <a:ln/>
        </p:spPr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21167" y="3076337"/>
            <a:ext cx="318968" cy="398621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3194328" y="2849047"/>
            <a:ext cx="1531977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C2C4B5"/>
                </a:solidFill>
                <a:latin typeface="Outfit Bold" pitchFamily="34" charset="0"/>
                <a:ea typeface="Outfit Bold" pitchFamily="34" charset="-122"/>
                <a:cs typeface="Outfit Bold" pitchFamily="34" charset="-120"/>
              </a:rPr>
              <a:t>13:30–13:45</a:t>
            </a:r>
            <a:endParaRPr lang="en-US" sz="2200" dirty="0"/>
          </a:p>
        </p:txBody>
      </p:sp>
      <p:sp>
        <p:nvSpPr>
          <p:cNvPr id="6" name="Text 3"/>
          <p:cNvSpPr/>
          <p:nvPr/>
        </p:nvSpPr>
        <p:spPr>
          <a:xfrm>
            <a:off x="3194328" y="3339465"/>
            <a:ext cx="1531977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C2C4B5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Pertrauka</a:t>
            </a:r>
            <a:endParaRPr lang="en-US" sz="1750" dirty="0"/>
          </a:p>
        </p:txBody>
      </p:sp>
      <p:sp>
        <p:nvSpPr>
          <p:cNvPr id="7" name="Shape 4"/>
          <p:cNvSpPr/>
          <p:nvPr/>
        </p:nvSpPr>
        <p:spPr>
          <a:xfrm>
            <a:off x="3080861" y="3913942"/>
            <a:ext cx="10642402" cy="15240"/>
          </a:xfrm>
          <a:prstGeom prst="roundRect">
            <a:avLst>
              <a:gd name="adj" fmla="val 223256"/>
            </a:avLst>
          </a:prstGeom>
          <a:solidFill>
            <a:srgbClr val="545557"/>
          </a:solidFill>
          <a:ln/>
        </p:spPr>
      </p:sp>
      <p:sp>
        <p:nvSpPr>
          <p:cNvPr id="8" name="Shape 5"/>
          <p:cNvSpPr/>
          <p:nvPr/>
        </p:nvSpPr>
        <p:spPr>
          <a:xfrm>
            <a:off x="793790" y="4042529"/>
            <a:ext cx="4347567" cy="1306949"/>
          </a:xfrm>
          <a:prstGeom prst="roundRect">
            <a:avLst>
              <a:gd name="adj" fmla="val 2603"/>
            </a:avLst>
          </a:prstGeom>
          <a:solidFill>
            <a:srgbClr val="3B3C3E"/>
          </a:solidFill>
          <a:ln/>
        </p:spPr>
      </p:sp>
      <p:pic>
        <p:nvPicPr>
          <p:cNvPr id="9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08089" y="4496633"/>
            <a:ext cx="318968" cy="398621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5368171" y="4269343"/>
            <a:ext cx="2338388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C2C4B5"/>
                </a:solidFill>
                <a:latin typeface="Outfit Bold" pitchFamily="34" charset="0"/>
                <a:ea typeface="Outfit Bold" pitchFamily="34" charset="-122"/>
                <a:cs typeface="Outfit Bold" pitchFamily="34" charset="-120"/>
              </a:rPr>
              <a:t>14:00–16:30</a:t>
            </a:r>
            <a:endParaRPr lang="en-US" sz="2200" dirty="0"/>
          </a:p>
        </p:txBody>
      </p:sp>
      <p:sp>
        <p:nvSpPr>
          <p:cNvPr id="11" name="Text 7"/>
          <p:cNvSpPr/>
          <p:nvPr/>
        </p:nvSpPr>
        <p:spPr>
          <a:xfrm>
            <a:off x="5368171" y="4759762"/>
            <a:ext cx="2338388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C2C4B5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B kategorijos varžybos</a:t>
            </a:r>
            <a:endParaRPr lang="en-US" sz="1750" dirty="0"/>
          </a:p>
        </p:txBody>
      </p:sp>
      <p:sp>
        <p:nvSpPr>
          <p:cNvPr id="12" name="Shape 8"/>
          <p:cNvSpPr/>
          <p:nvPr/>
        </p:nvSpPr>
        <p:spPr>
          <a:xfrm>
            <a:off x="5254704" y="5334238"/>
            <a:ext cx="8468558" cy="15240"/>
          </a:xfrm>
          <a:prstGeom prst="roundRect">
            <a:avLst>
              <a:gd name="adj" fmla="val 223256"/>
            </a:avLst>
          </a:prstGeom>
          <a:solidFill>
            <a:srgbClr val="545557"/>
          </a:solidFill>
          <a:ln/>
        </p:spPr>
      </p:sp>
      <p:sp>
        <p:nvSpPr>
          <p:cNvPr id="13" name="Shape 9"/>
          <p:cNvSpPr/>
          <p:nvPr/>
        </p:nvSpPr>
        <p:spPr>
          <a:xfrm>
            <a:off x="793790" y="5462826"/>
            <a:ext cx="6521410" cy="1306949"/>
          </a:xfrm>
          <a:prstGeom prst="roundRect">
            <a:avLst>
              <a:gd name="adj" fmla="val 2603"/>
            </a:avLst>
          </a:prstGeom>
          <a:solidFill>
            <a:srgbClr val="3B3C3E"/>
          </a:solidFill>
          <a:ln/>
        </p:spPr>
      </p:sp>
      <p:pic>
        <p:nvPicPr>
          <p:cNvPr id="14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95011" y="5916930"/>
            <a:ext cx="318968" cy="398621"/>
          </a:xfrm>
          <a:prstGeom prst="rect">
            <a:avLst/>
          </a:prstGeom>
        </p:spPr>
      </p:pic>
      <p:sp>
        <p:nvSpPr>
          <p:cNvPr id="15" name="Text 10"/>
          <p:cNvSpPr/>
          <p:nvPr/>
        </p:nvSpPr>
        <p:spPr>
          <a:xfrm>
            <a:off x="7542014" y="5689640"/>
            <a:ext cx="2075736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C2C4B5"/>
                </a:solidFill>
                <a:latin typeface="Outfit Bold" pitchFamily="34" charset="0"/>
                <a:ea typeface="Outfit Bold" pitchFamily="34" charset="-122"/>
                <a:cs typeface="Outfit Bold" pitchFamily="34" charset="-120"/>
              </a:rPr>
              <a:t>17:00</a:t>
            </a:r>
            <a:endParaRPr lang="en-US" sz="2200" dirty="0"/>
          </a:p>
        </p:txBody>
      </p:sp>
      <p:sp>
        <p:nvSpPr>
          <p:cNvPr id="16" name="Text 11"/>
          <p:cNvSpPr/>
          <p:nvPr/>
        </p:nvSpPr>
        <p:spPr>
          <a:xfrm>
            <a:off x="7542014" y="6180058"/>
            <a:ext cx="2075736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C2C4B5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Varžybų uždarymas</a:t>
            </a:r>
            <a:endParaRPr lang="en-US" sz="17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76072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80190" y="1807012"/>
            <a:ext cx="6645593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b="1" dirty="0">
                <a:solidFill>
                  <a:srgbClr val="E1E5CD"/>
                </a:solidFill>
                <a:ea typeface="Outfit Bold" pitchFamily="34" charset="-122"/>
                <a:cs typeface="Outfit Bold" pitchFamily="34" charset="-120"/>
              </a:rPr>
              <a:t>Sportininkų</a:t>
            </a:r>
            <a:r>
              <a:rPr lang="en-US" sz="4450" b="1" dirty="0">
                <a:solidFill>
                  <a:srgbClr val="E1E5CD"/>
                </a:solidFill>
                <a:latin typeface="Outfit Bold" pitchFamily="34" charset="0"/>
                <a:ea typeface="Outfit Bold" pitchFamily="34" charset="-122"/>
                <a:cs typeface="Outfit Bold" pitchFamily="34" charset="-120"/>
              </a:rPr>
              <a:t> pasirengimas</a:t>
            </a:r>
            <a:endParaRPr lang="en-US" sz="4450" dirty="0"/>
          </a:p>
        </p:txBody>
      </p:sp>
      <p:sp>
        <p:nvSpPr>
          <p:cNvPr id="4" name="Shape 1"/>
          <p:cNvSpPr/>
          <p:nvPr/>
        </p:nvSpPr>
        <p:spPr>
          <a:xfrm>
            <a:off x="6280190" y="2855952"/>
            <a:ext cx="3664863" cy="2032754"/>
          </a:xfrm>
          <a:prstGeom prst="roundRect">
            <a:avLst>
              <a:gd name="adj" fmla="val 1674"/>
            </a:avLst>
          </a:prstGeom>
          <a:solidFill>
            <a:srgbClr val="3B3C3E"/>
          </a:solidFill>
          <a:ln/>
        </p:spPr>
      </p:sp>
      <p:sp>
        <p:nvSpPr>
          <p:cNvPr id="5" name="Text 2"/>
          <p:cNvSpPr/>
          <p:nvPr/>
        </p:nvSpPr>
        <p:spPr>
          <a:xfrm>
            <a:off x="6507004" y="3082766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C2C4B5"/>
                </a:solidFill>
                <a:latin typeface="Outfit Bold" pitchFamily="34" charset="0"/>
                <a:ea typeface="Outfit Bold" pitchFamily="34" charset="-122"/>
                <a:cs typeface="Outfit Bold" pitchFamily="34" charset="-120"/>
              </a:rPr>
              <a:t>Apranga</a:t>
            </a:r>
            <a:endParaRPr lang="en-US" sz="2200" dirty="0"/>
          </a:p>
        </p:txBody>
      </p:sp>
      <p:sp>
        <p:nvSpPr>
          <p:cNvPr id="6" name="Text 3"/>
          <p:cNvSpPr/>
          <p:nvPr/>
        </p:nvSpPr>
        <p:spPr>
          <a:xfrm>
            <a:off x="6507004" y="3573185"/>
            <a:ext cx="3211235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C2C4B5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Švarus ir tvarkingas kimono būtinas. </a:t>
            </a:r>
            <a:endParaRPr lang="lt-LT" sz="1750" dirty="0" smtClean="0">
              <a:solidFill>
                <a:srgbClr val="C2C4B5"/>
              </a:solidFill>
              <a:latin typeface="Bitter" pitchFamily="34" charset="0"/>
              <a:ea typeface="Bitter" pitchFamily="34" charset="-122"/>
              <a:cs typeface="Bitter" pitchFamily="34" charset="-120"/>
            </a:endParaRPr>
          </a:p>
          <a:p>
            <a:pPr marL="0" indent="0" algn="l">
              <a:lnSpc>
                <a:spcPts val="2850"/>
              </a:lnSpc>
              <a:buNone/>
            </a:pPr>
            <a:r>
              <a:rPr lang="en-US" sz="1750" dirty="0" err="1" smtClean="0">
                <a:solidFill>
                  <a:srgbClr val="C2C4B5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Tatamyje</a:t>
            </a:r>
            <a:r>
              <a:rPr lang="en-US" sz="1750" dirty="0" smtClean="0">
                <a:solidFill>
                  <a:srgbClr val="C2C4B5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 </a:t>
            </a:r>
            <a:r>
              <a:rPr lang="en-US" sz="1750" dirty="0">
                <a:solidFill>
                  <a:srgbClr val="C2C4B5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– basomis.</a:t>
            </a:r>
            <a:endParaRPr lang="en-US" sz="1750" dirty="0"/>
          </a:p>
        </p:txBody>
      </p:sp>
      <p:sp>
        <p:nvSpPr>
          <p:cNvPr id="7" name="Shape 4"/>
          <p:cNvSpPr/>
          <p:nvPr/>
        </p:nvSpPr>
        <p:spPr>
          <a:xfrm>
            <a:off x="10171867" y="2855952"/>
            <a:ext cx="3664863" cy="2032754"/>
          </a:xfrm>
          <a:prstGeom prst="roundRect">
            <a:avLst>
              <a:gd name="adj" fmla="val 1674"/>
            </a:avLst>
          </a:prstGeom>
          <a:solidFill>
            <a:srgbClr val="3B3C3E"/>
          </a:solidFill>
          <a:ln/>
        </p:spPr>
      </p:sp>
      <p:sp>
        <p:nvSpPr>
          <p:cNvPr id="8" name="Text 5"/>
          <p:cNvSpPr/>
          <p:nvPr/>
        </p:nvSpPr>
        <p:spPr>
          <a:xfrm>
            <a:off x="10398681" y="3082766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C2C4B5"/>
                </a:solidFill>
                <a:latin typeface="Outfit Bold" pitchFamily="34" charset="0"/>
                <a:ea typeface="Outfit Bold" pitchFamily="34" charset="-122"/>
                <a:cs typeface="Outfit Bold" pitchFamily="34" charset="-120"/>
              </a:rPr>
              <a:t>Apsaugos</a:t>
            </a:r>
            <a:endParaRPr lang="en-US" sz="2200" dirty="0"/>
          </a:p>
        </p:txBody>
      </p:sp>
      <p:sp>
        <p:nvSpPr>
          <p:cNvPr id="9" name="Text 6"/>
          <p:cNvSpPr/>
          <p:nvPr/>
        </p:nvSpPr>
        <p:spPr>
          <a:xfrm>
            <a:off x="10398681" y="3573185"/>
            <a:ext cx="3211235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C2C4B5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Kojų, rankų apsaugos. Mergaitėms – krūtinės apsauga.</a:t>
            </a:r>
            <a:endParaRPr lang="en-US" sz="1750" dirty="0"/>
          </a:p>
        </p:txBody>
      </p:sp>
      <p:sp>
        <p:nvSpPr>
          <p:cNvPr id="10" name="Shape 7"/>
          <p:cNvSpPr/>
          <p:nvPr/>
        </p:nvSpPr>
        <p:spPr>
          <a:xfrm>
            <a:off x="6280190" y="5115520"/>
            <a:ext cx="7556421" cy="1306949"/>
          </a:xfrm>
          <a:prstGeom prst="roundRect">
            <a:avLst>
              <a:gd name="adj" fmla="val 2603"/>
            </a:avLst>
          </a:prstGeom>
          <a:solidFill>
            <a:srgbClr val="3B3C3E"/>
          </a:solidFill>
          <a:ln/>
        </p:spPr>
      </p:sp>
      <p:sp>
        <p:nvSpPr>
          <p:cNvPr id="11" name="Text 8"/>
          <p:cNvSpPr/>
          <p:nvPr/>
        </p:nvSpPr>
        <p:spPr>
          <a:xfrm>
            <a:off x="6507004" y="5342334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 err="1" smtClean="0">
                <a:solidFill>
                  <a:srgbClr val="C2C4B5"/>
                </a:solidFill>
                <a:latin typeface="Outfit Bold" pitchFamily="34" charset="0"/>
                <a:ea typeface="Outfit Bold" pitchFamily="34" charset="-122"/>
                <a:cs typeface="Outfit Bold" pitchFamily="34" charset="-120"/>
              </a:rPr>
              <a:t>Saugumas</a:t>
            </a:r>
            <a:r>
              <a:rPr lang="lt-LT" sz="2200" b="1" dirty="0" smtClean="0">
                <a:solidFill>
                  <a:srgbClr val="C2C4B5"/>
                </a:solidFill>
                <a:latin typeface="Outfit Bold" pitchFamily="34" charset="0"/>
                <a:ea typeface="Outfit Bold" pitchFamily="34" charset="-122"/>
                <a:cs typeface="Outfit Bold" pitchFamily="34" charset="-120"/>
              </a:rPr>
              <a:t>: už asmeninius daiktus atsakingi dalyviai.</a:t>
            </a:r>
            <a:endParaRPr lang="en-US" sz="2200" dirty="0"/>
          </a:p>
        </p:txBody>
      </p:sp>
      <p:sp>
        <p:nvSpPr>
          <p:cNvPr id="12" name="Text 9"/>
          <p:cNvSpPr/>
          <p:nvPr/>
        </p:nvSpPr>
        <p:spPr>
          <a:xfrm>
            <a:off x="6507004" y="5832753"/>
            <a:ext cx="7102793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endParaRPr lang="en-US" sz="17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251109"/>
            <a:ext cx="7215902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b="1" dirty="0">
                <a:solidFill>
                  <a:srgbClr val="E1E5CD"/>
                </a:solidFill>
                <a:latin typeface="Outfit Bold" pitchFamily="34" charset="0"/>
                <a:ea typeface="Outfit Bold" pitchFamily="34" charset="-122"/>
                <a:cs typeface="Outfit Bold" pitchFamily="34" charset="-120"/>
              </a:rPr>
              <a:t>Bendruomenės įsitraukimas</a:t>
            </a:r>
            <a:endParaRPr lang="en-US" sz="4450" dirty="0"/>
          </a:p>
        </p:txBody>
      </p:sp>
      <p:sp>
        <p:nvSpPr>
          <p:cNvPr id="3" name="Text 1"/>
          <p:cNvSpPr/>
          <p:nvPr/>
        </p:nvSpPr>
        <p:spPr>
          <a:xfrm>
            <a:off x="1843445" y="2952274"/>
            <a:ext cx="2849047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C2C4B5"/>
                </a:solidFill>
                <a:latin typeface="Outfit Bold" pitchFamily="34" charset="0"/>
                <a:ea typeface="Outfit Bold" pitchFamily="34" charset="-122"/>
                <a:cs typeface="Outfit Bold" pitchFamily="34" charset="-120"/>
              </a:rPr>
              <a:t>Pagalbinis personalas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793790" y="3442692"/>
            <a:ext cx="3898702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850"/>
              </a:lnSpc>
              <a:buNone/>
            </a:pPr>
            <a:r>
              <a:rPr lang="en-US" sz="1750" dirty="0">
                <a:solidFill>
                  <a:srgbClr val="C2C4B5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Registracija atvira savanoriams</a:t>
            </a:r>
            <a:endParaRPr lang="en-US" sz="1750" dirty="0"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32653" y="2413516"/>
            <a:ext cx="4564975" cy="4564975"/>
          </a:xfrm>
          <a:prstGeom prst="rect">
            <a:avLst/>
          </a:prstGeom>
        </p:spPr>
      </p:pic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26731" y="3176588"/>
            <a:ext cx="339328" cy="424220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9937790" y="2952274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C2C4B5"/>
                </a:solidFill>
                <a:latin typeface="Outfit Bold" pitchFamily="34" charset="0"/>
                <a:ea typeface="Outfit Bold" pitchFamily="34" charset="-122"/>
                <a:cs typeface="Outfit Bold" pitchFamily="34" charset="-120"/>
              </a:rPr>
              <a:t>Referiai ir teisėjai</a:t>
            </a:r>
            <a:endParaRPr lang="en-US" sz="2200" dirty="0"/>
          </a:p>
        </p:txBody>
      </p:sp>
      <p:sp>
        <p:nvSpPr>
          <p:cNvPr id="8" name="Text 4"/>
          <p:cNvSpPr/>
          <p:nvPr/>
        </p:nvSpPr>
        <p:spPr>
          <a:xfrm>
            <a:off x="9937790" y="3442692"/>
            <a:ext cx="3898821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C2C4B5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Kviečiami kvalifikuoti specialistai</a:t>
            </a:r>
            <a:endParaRPr lang="en-US" sz="1750" dirty="0"/>
          </a:p>
        </p:txBody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32653" y="2413516"/>
            <a:ext cx="4564975" cy="4564975"/>
          </a:xfrm>
          <a:prstGeom prst="rect">
            <a:avLst/>
          </a:prstGeom>
        </p:spPr>
      </p:pic>
      <p:pic>
        <p:nvPicPr>
          <p:cNvPr id="10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452604" y="3565088"/>
            <a:ext cx="339328" cy="424220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9937790" y="5404842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C2C4B5"/>
                </a:solidFill>
                <a:latin typeface="Outfit Bold" pitchFamily="34" charset="0"/>
                <a:ea typeface="Outfit Bold" pitchFamily="34" charset="-122"/>
                <a:cs typeface="Outfit Bold" pitchFamily="34" charset="-120"/>
              </a:rPr>
              <a:t>Žiūrovai</a:t>
            </a:r>
            <a:endParaRPr lang="en-US" sz="2200" dirty="0"/>
          </a:p>
        </p:txBody>
      </p:sp>
      <p:sp>
        <p:nvSpPr>
          <p:cNvPr id="12" name="Text 6"/>
          <p:cNvSpPr/>
          <p:nvPr/>
        </p:nvSpPr>
        <p:spPr>
          <a:xfrm>
            <a:off x="9937790" y="5895261"/>
            <a:ext cx="3898821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C2C4B5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Bilietai įsigyjami per Paysera sistemą</a:t>
            </a:r>
            <a:endParaRPr lang="en-US" sz="1750" dirty="0"/>
          </a:p>
        </p:txBody>
      </p:sp>
      <p:pic>
        <p:nvPicPr>
          <p:cNvPr id="13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32653" y="2413516"/>
            <a:ext cx="4564975" cy="4564975"/>
          </a:xfrm>
          <a:prstGeom prst="rect">
            <a:avLst/>
          </a:prstGeom>
        </p:spPr>
      </p:pic>
      <p:pic>
        <p:nvPicPr>
          <p:cNvPr id="14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064103" y="5790962"/>
            <a:ext cx="339328" cy="424220"/>
          </a:xfrm>
          <a:prstGeom prst="rect">
            <a:avLst/>
          </a:prstGeom>
        </p:spPr>
      </p:pic>
      <p:sp>
        <p:nvSpPr>
          <p:cNvPr id="15" name="Text 7"/>
          <p:cNvSpPr/>
          <p:nvPr/>
        </p:nvSpPr>
        <p:spPr>
          <a:xfrm>
            <a:off x="1857256" y="5223391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C2C4B5"/>
                </a:solidFill>
                <a:latin typeface="Outfit Bold" pitchFamily="34" charset="0"/>
                <a:ea typeface="Outfit Bold" pitchFamily="34" charset="-122"/>
                <a:cs typeface="Outfit Bold" pitchFamily="34" charset="-120"/>
              </a:rPr>
              <a:t>Rėmėjai</a:t>
            </a:r>
            <a:endParaRPr lang="en-US" sz="2200" dirty="0"/>
          </a:p>
        </p:txBody>
      </p:sp>
      <p:sp>
        <p:nvSpPr>
          <p:cNvPr id="16" name="Text 8"/>
          <p:cNvSpPr/>
          <p:nvPr/>
        </p:nvSpPr>
        <p:spPr>
          <a:xfrm>
            <a:off x="793790" y="5713809"/>
            <a:ext cx="3898702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lnSpc>
                <a:spcPts val="2850"/>
              </a:lnSpc>
              <a:buNone/>
            </a:pPr>
            <a:r>
              <a:rPr lang="en-US" sz="1750" dirty="0">
                <a:solidFill>
                  <a:srgbClr val="C2C4B5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Kviečiame prisidėti prie renginio sėkmės</a:t>
            </a:r>
            <a:endParaRPr lang="en-US" sz="1750" dirty="0"/>
          </a:p>
        </p:txBody>
      </p:sp>
      <p:pic>
        <p:nvPicPr>
          <p:cNvPr id="17" name="Image 6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032653" y="2413516"/>
            <a:ext cx="4564975" cy="4564975"/>
          </a:xfrm>
          <a:prstGeom prst="rect">
            <a:avLst/>
          </a:prstGeom>
        </p:spPr>
      </p:pic>
      <p:pic>
        <p:nvPicPr>
          <p:cNvPr id="18" name="Image 7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838230" y="5402461"/>
            <a:ext cx="339328" cy="42422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76072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80190" y="1362075"/>
            <a:ext cx="6315075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b="1" dirty="0">
                <a:solidFill>
                  <a:srgbClr val="E1E5CD"/>
                </a:solidFill>
                <a:latin typeface="Outfit Bold" pitchFamily="34" charset="0"/>
                <a:ea typeface="Outfit Bold" pitchFamily="34" charset="-122"/>
                <a:cs typeface="Outfit Bold" pitchFamily="34" charset="-120"/>
              </a:rPr>
              <a:t>Organizacinis komitetas</a:t>
            </a:r>
            <a:endParaRPr lang="en-US" sz="4450" dirty="0"/>
          </a:p>
        </p:txBody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80190" y="2411016"/>
            <a:ext cx="566976" cy="566976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6280190" y="3204805"/>
            <a:ext cx="232981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C2C4B5"/>
                </a:solidFill>
                <a:latin typeface="Outfit Bold" pitchFamily="34" charset="0"/>
                <a:ea typeface="Outfit Bold" pitchFamily="34" charset="-122"/>
                <a:cs typeface="Outfit Bold" pitchFamily="34" charset="-120"/>
              </a:rPr>
              <a:t>Prezidentas</a:t>
            </a:r>
            <a:endParaRPr lang="en-US" sz="2200" dirty="0"/>
          </a:p>
        </p:txBody>
      </p:sp>
      <p:sp>
        <p:nvSpPr>
          <p:cNvPr id="6" name="Text 2"/>
          <p:cNvSpPr/>
          <p:nvPr/>
        </p:nvSpPr>
        <p:spPr>
          <a:xfrm>
            <a:off x="6280190" y="3695224"/>
            <a:ext cx="2329815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C2C4B5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Darius Gudauskas</a:t>
            </a:r>
            <a:endParaRPr lang="en-US" sz="1750" dirty="0"/>
          </a:p>
        </p:txBody>
      </p:sp>
      <p:pic>
        <p:nvPicPr>
          <p:cNvPr id="7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93493" y="2411016"/>
            <a:ext cx="566976" cy="566976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8893493" y="3204805"/>
            <a:ext cx="2329815" cy="7086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C2C4B5"/>
                </a:solidFill>
                <a:latin typeface="Outfit Bold" pitchFamily="34" charset="0"/>
                <a:ea typeface="Outfit Bold" pitchFamily="34" charset="-122"/>
                <a:cs typeface="Outfit Bold" pitchFamily="34" charset="-120"/>
              </a:rPr>
              <a:t>Org. </a:t>
            </a:r>
            <a:r>
              <a:rPr lang="lt-LT" sz="2200" b="1" smtClean="0">
                <a:solidFill>
                  <a:srgbClr val="C2C4B5"/>
                </a:solidFill>
                <a:latin typeface="Outfit Bold" pitchFamily="34" charset="0"/>
                <a:ea typeface="Outfit Bold" pitchFamily="34" charset="-122"/>
                <a:cs typeface="Outfit Bold" pitchFamily="34" charset="-120"/>
              </a:rPr>
              <a:t>Generalinė </a:t>
            </a:r>
            <a:endParaRPr lang="en-US" sz="2200" dirty="0"/>
          </a:p>
        </p:txBody>
      </p:sp>
      <p:sp>
        <p:nvSpPr>
          <p:cNvPr id="9" name="Text 4"/>
          <p:cNvSpPr/>
          <p:nvPr/>
        </p:nvSpPr>
        <p:spPr>
          <a:xfrm>
            <a:off x="8893493" y="4049554"/>
            <a:ext cx="2329815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C2C4B5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Indrė Budėnienė</a:t>
            </a:r>
            <a:endParaRPr lang="en-US" sz="1750" dirty="0"/>
          </a:p>
        </p:txBody>
      </p:sp>
      <p:pic>
        <p:nvPicPr>
          <p:cNvPr id="10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506795" y="2411016"/>
            <a:ext cx="566976" cy="566976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11506795" y="3204805"/>
            <a:ext cx="232981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C2C4B5"/>
                </a:solidFill>
                <a:latin typeface="Outfit Bold" pitchFamily="34" charset="0"/>
                <a:ea typeface="Outfit Bold" pitchFamily="34" charset="-122"/>
                <a:cs typeface="Outfit Bold" pitchFamily="34" charset="-120"/>
              </a:rPr>
              <a:t>Vyr. teisėjas</a:t>
            </a:r>
            <a:endParaRPr lang="en-US" sz="2200" dirty="0"/>
          </a:p>
        </p:txBody>
      </p:sp>
      <p:sp>
        <p:nvSpPr>
          <p:cNvPr id="12" name="Text 6"/>
          <p:cNvSpPr/>
          <p:nvPr/>
        </p:nvSpPr>
        <p:spPr>
          <a:xfrm>
            <a:off x="11506795" y="3695224"/>
            <a:ext cx="2329815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C2C4B5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Julius Klakauskas</a:t>
            </a:r>
            <a:endParaRPr lang="en-US" sz="1750" dirty="0"/>
          </a:p>
        </p:txBody>
      </p:sp>
      <p:pic>
        <p:nvPicPr>
          <p:cNvPr id="13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80190" y="4866084"/>
            <a:ext cx="566976" cy="566976"/>
          </a:xfrm>
          <a:prstGeom prst="rect">
            <a:avLst/>
          </a:prstGeom>
        </p:spPr>
      </p:pic>
      <p:sp>
        <p:nvSpPr>
          <p:cNvPr id="14" name="Text 7"/>
          <p:cNvSpPr/>
          <p:nvPr/>
        </p:nvSpPr>
        <p:spPr>
          <a:xfrm>
            <a:off x="6280190" y="5659874"/>
            <a:ext cx="2329815" cy="7086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C2C4B5"/>
                </a:solidFill>
                <a:latin typeface="Outfit Bold" pitchFamily="34" charset="0"/>
                <a:ea typeface="Outfit Bold" pitchFamily="34" charset="-122"/>
                <a:cs typeface="Outfit Bold" pitchFamily="34" charset="-120"/>
              </a:rPr>
              <a:t>Kumite tech. administratorius</a:t>
            </a:r>
            <a:endParaRPr lang="en-US" sz="2200" dirty="0"/>
          </a:p>
        </p:txBody>
      </p:sp>
      <p:sp>
        <p:nvSpPr>
          <p:cNvPr id="15" name="Text 8"/>
          <p:cNvSpPr/>
          <p:nvPr/>
        </p:nvSpPr>
        <p:spPr>
          <a:xfrm>
            <a:off x="6280190" y="6504623"/>
            <a:ext cx="2329815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C2C4B5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Aidas Linikas</a:t>
            </a:r>
            <a:endParaRPr lang="en-US" sz="17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2335887"/>
            <a:ext cx="5670590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b="1" dirty="0">
                <a:solidFill>
                  <a:srgbClr val="E1E5CD"/>
                </a:solidFill>
                <a:ea typeface="Outfit Bold" pitchFamily="34" charset="-122"/>
                <a:cs typeface="Outfit Bold" pitchFamily="34" charset="-120"/>
              </a:rPr>
              <a:t>Varžybų</a:t>
            </a:r>
            <a:r>
              <a:rPr lang="en-US" sz="4450" b="1" dirty="0">
                <a:solidFill>
                  <a:srgbClr val="E1E5CD"/>
                </a:solidFill>
                <a:latin typeface="Outfit Bold" pitchFamily="34" charset="0"/>
                <a:ea typeface="Outfit Bold" pitchFamily="34" charset="-122"/>
                <a:cs typeface="Outfit Bold" pitchFamily="34" charset="-120"/>
              </a:rPr>
              <a:t> kategorijos</a:t>
            </a:r>
            <a:endParaRPr lang="en-US" sz="4450" dirty="0"/>
          </a:p>
        </p:txBody>
      </p:sp>
      <p:sp>
        <p:nvSpPr>
          <p:cNvPr id="3" name="Text 1"/>
          <p:cNvSpPr/>
          <p:nvPr/>
        </p:nvSpPr>
        <p:spPr>
          <a:xfrm>
            <a:off x="793790" y="3611642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E1E5CD"/>
                </a:solidFill>
                <a:latin typeface="Outfit Bold" pitchFamily="34" charset="0"/>
                <a:ea typeface="Outfit Bold" pitchFamily="34" charset="-122"/>
                <a:cs typeface="Outfit Bold" pitchFamily="34" charset="-120"/>
              </a:rPr>
              <a:t>A kategorija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793790" y="4192786"/>
            <a:ext cx="3978116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C2C4B5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7 KYU ir aukštesni diržai</a:t>
            </a:r>
            <a:endParaRPr lang="en-US" sz="1750" dirty="0"/>
          </a:p>
        </p:txBody>
      </p:sp>
      <p:sp>
        <p:nvSpPr>
          <p:cNvPr id="5" name="Text 3"/>
          <p:cNvSpPr/>
          <p:nvPr/>
        </p:nvSpPr>
        <p:spPr>
          <a:xfrm>
            <a:off x="793790" y="4759762"/>
            <a:ext cx="3978116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C2C4B5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Jaunimas ir suaugusieji</a:t>
            </a:r>
            <a:endParaRPr lang="en-US" sz="1750" dirty="0"/>
          </a:p>
        </p:txBody>
      </p:sp>
      <p:sp>
        <p:nvSpPr>
          <p:cNvPr id="6" name="Text 4"/>
          <p:cNvSpPr/>
          <p:nvPr/>
        </p:nvSpPr>
        <p:spPr>
          <a:xfrm>
            <a:off x="793790" y="5326737"/>
            <a:ext cx="3978116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C2C4B5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Patyrę sportininkai</a:t>
            </a:r>
            <a:endParaRPr lang="en-US" sz="1750" dirty="0"/>
          </a:p>
        </p:txBody>
      </p:sp>
      <p:sp>
        <p:nvSpPr>
          <p:cNvPr id="7" name="Text 5"/>
          <p:cNvSpPr/>
          <p:nvPr/>
        </p:nvSpPr>
        <p:spPr>
          <a:xfrm>
            <a:off x="5332928" y="3611642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E1E5CD"/>
                </a:solidFill>
                <a:latin typeface="Outfit Bold" pitchFamily="34" charset="0"/>
                <a:ea typeface="Outfit Bold" pitchFamily="34" charset="-122"/>
                <a:cs typeface="Outfit Bold" pitchFamily="34" charset="-120"/>
              </a:rPr>
              <a:t>B kategorija</a:t>
            </a:r>
            <a:endParaRPr lang="en-US" sz="2200" dirty="0"/>
          </a:p>
        </p:txBody>
      </p:sp>
      <p:sp>
        <p:nvSpPr>
          <p:cNvPr id="8" name="Text 6"/>
          <p:cNvSpPr/>
          <p:nvPr/>
        </p:nvSpPr>
        <p:spPr>
          <a:xfrm>
            <a:off x="5332928" y="4192786"/>
            <a:ext cx="3978116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C2C4B5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0–8 KYU diržai</a:t>
            </a:r>
            <a:endParaRPr lang="en-US" sz="1750" dirty="0"/>
          </a:p>
        </p:txBody>
      </p:sp>
      <p:sp>
        <p:nvSpPr>
          <p:cNvPr id="9" name="Text 7"/>
          <p:cNvSpPr/>
          <p:nvPr/>
        </p:nvSpPr>
        <p:spPr>
          <a:xfrm>
            <a:off x="5332928" y="4759762"/>
            <a:ext cx="3978116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C2C4B5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Vaikai ir jaunimas iki 18 m.</a:t>
            </a:r>
            <a:endParaRPr lang="en-US" sz="1750" dirty="0"/>
          </a:p>
        </p:txBody>
      </p:sp>
      <p:sp>
        <p:nvSpPr>
          <p:cNvPr id="10" name="Text 8"/>
          <p:cNvSpPr/>
          <p:nvPr/>
        </p:nvSpPr>
        <p:spPr>
          <a:xfrm>
            <a:off x="5332928" y="5326737"/>
            <a:ext cx="3978116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C2C4B5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Pradedantieji sportininkai</a:t>
            </a:r>
            <a:endParaRPr lang="en-US" sz="1750" dirty="0"/>
          </a:p>
        </p:txBody>
      </p:sp>
      <p:sp>
        <p:nvSpPr>
          <p:cNvPr id="11" name="Text 9"/>
          <p:cNvSpPr/>
          <p:nvPr/>
        </p:nvSpPr>
        <p:spPr>
          <a:xfrm>
            <a:off x="9872067" y="3611642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E1E5CD"/>
                </a:solidFill>
                <a:latin typeface="Outfit Bold" pitchFamily="34" charset="0"/>
                <a:ea typeface="Outfit Bold" pitchFamily="34" charset="-122"/>
                <a:cs typeface="Outfit Bold" pitchFamily="34" charset="-120"/>
              </a:rPr>
              <a:t>Kata rungtis</a:t>
            </a:r>
            <a:endParaRPr lang="en-US" sz="2200" dirty="0"/>
          </a:p>
        </p:txBody>
      </p:sp>
      <p:sp>
        <p:nvSpPr>
          <p:cNvPr id="12" name="Text 10"/>
          <p:cNvSpPr/>
          <p:nvPr/>
        </p:nvSpPr>
        <p:spPr>
          <a:xfrm>
            <a:off x="9872067" y="4192786"/>
            <a:ext cx="3978116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C2C4B5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Visos amžiaus grupės</a:t>
            </a:r>
            <a:endParaRPr lang="en-US" sz="1750" dirty="0"/>
          </a:p>
        </p:txBody>
      </p:sp>
      <p:sp>
        <p:nvSpPr>
          <p:cNvPr id="13" name="Text 11"/>
          <p:cNvSpPr/>
          <p:nvPr/>
        </p:nvSpPr>
        <p:spPr>
          <a:xfrm>
            <a:off x="9872067" y="4759762"/>
            <a:ext cx="3978116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C2C4B5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Individualūs pasirodymai</a:t>
            </a:r>
            <a:endParaRPr lang="en-US" sz="1750" dirty="0"/>
          </a:p>
        </p:txBody>
      </p:sp>
      <p:sp>
        <p:nvSpPr>
          <p:cNvPr id="14" name="Text 12"/>
          <p:cNvSpPr/>
          <p:nvPr/>
        </p:nvSpPr>
        <p:spPr>
          <a:xfrm>
            <a:off x="9872067" y="5326737"/>
            <a:ext cx="3978116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C2C4B5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Technikos demonstravimas</a:t>
            </a:r>
            <a:endParaRPr lang="en-US" sz="17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76072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80190" y="1047512"/>
            <a:ext cx="5670590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b="1" dirty="0">
                <a:solidFill>
                  <a:srgbClr val="E1E5CD"/>
                </a:solidFill>
                <a:latin typeface="Outfit Bold" pitchFamily="34" charset="0"/>
                <a:ea typeface="Outfit Bold" pitchFamily="34" charset="-122"/>
                <a:cs typeface="Outfit Bold" pitchFamily="34" charset="-120"/>
              </a:rPr>
              <a:t>Kontaktai</a:t>
            </a:r>
            <a:endParaRPr lang="en-US" sz="4450" dirty="0"/>
          </a:p>
        </p:txBody>
      </p:sp>
      <p:sp>
        <p:nvSpPr>
          <p:cNvPr id="4" name="Shape 1"/>
          <p:cNvSpPr/>
          <p:nvPr/>
        </p:nvSpPr>
        <p:spPr>
          <a:xfrm>
            <a:off x="6280190" y="2096453"/>
            <a:ext cx="510302" cy="510302"/>
          </a:xfrm>
          <a:prstGeom prst="roundRect">
            <a:avLst>
              <a:gd name="adj" fmla="val 6667"/>
            </a:avLst>
          </a:prstGeom>
          <a:solidFill>
            <a:srgbClr val="3B3C3E"/>
          </a:solidFill>
          <a:ln/>
        </p:spPr>
      </p:sp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65260" y="2138958"/>
            <a:ext cx="340162" cy="425291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7017306" y="2174319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C2C4B5"/>
                </a:solidFill>
                <a:latin typeface="Outfit Bold" pitchFamily="34" charset="0"/>
                <a:ea typeface="Outfit Bold" pitchFamily="34" charset="-122"/>
                <a:cs typeface="Outfit Bold" pitchFamily="34" charset="-120"/>
              </a:rPr>
              <a:t>El. paštas</a:t>
            </a:r>
            <a:endParaRPr lang="en-US" sz="2200" dirty="0"/>
          </a:p>
        </p:txBody>
      </p:sp>
      <p:sp>
        <p:nvSpPr>
          <p:cNvPr id="7" name="Text 3"/>
          <p:cNvSpPr/>
          <p:nvPr/>
        </p:nvSpPr>
        <p:spPr>
          <a:xfrm>
            <a:off x="7017306" y="2664738"/>
            <a:ext cx="6819305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C2C4B5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vilniauskaratelyga@gmail.com</a:t>
            </a:r>
            <a:endParaRPr lang="en-US" sz="1750" dirty="0"/>
          </a:p>
        </p:txBody>
      </p:sp>
      <p:sp>
        <p:nvSpPr>
          <p:cNvPr id="8" name="Shape 4"/>
          <p:cNvSpPr/>
          <p:nvPr/>
        </p:nvSpPr>
        <p:spPr>
          <a:xfrm>
            <a:off x="6280190" y="3481268"/>
            <a:ext cx="510302" cy="510302"/>
          </a:xfrm>
          <a:prstGeom prst="roundRect">
            <a:avLst>
              <a:gd name="adj" fmla="val 6667"/>
            </a:avLst>
          </a:prstGeom>
          <a:solidFill>
            <a:srgbClr val="3B3C3E"/>
          </a:solidFill>
          <a:ln/>
        </p:spPr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65260" y="3523774"/>
            <a:ext cx="340162" cy="425291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7017306" y="3559135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C2C4B5"/>
                </a:solidFill>
                <a:latin typeface="Outfit Bold" pitchFamily="34" charset="0"/>
                <a:ea typeface="Outfit Bold" pitchFamily="34" charset="-122"/>
                <a:cs typeface="Outfit Bold" pitchFamily="34" charset="-120"/>
              </a:rPr>
              <a:t>Telefonas</a:t>
            </a:r>
            <a:endParaRPr lang="en-US" sz="2200" dirty="0"/>
          </a:p>
        </p:txBody>
      </p:sp>
      <p:sp>
        <p:nvSpPr>
          <p:cNvPr id="11" name="Text 6"/>
          <p:cNvSpPr/>
          <p:nvPr/>
        </p:nvSpPr>
        <p:spPr>
          <a:xfrm>
            <a:off x="7017306" y="4049554"/>
            <a:ext cx="6819305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C2C4B5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+370 649 67777</a:t>
            </a:r>
            <a:endParaRPr lang="en-US" sz="1750" dirty="0"/>
          </a:p>
        </p:txBody>
      </p:sp>
      <p:sp>
        <p:nvSpPr>
          <p:cNvPr id="12" name="Shape 7"/>
          <p:cNvSpPr/>
          <p:nvPr/>
        </p:nvSpPr>
        <p:spPr>
          <a:xfrm>
            <a:off x="6280190" y="4866084"/>
            <a:ext cx="510302" cy="510302"/>
          </a:xfrm>
          <a:prstGeom prst="roundRect">
            <a:avLst>
              <a:gd name="adj" fmla="val 6667"/>
            </a:avLst>
          </a:prstGeom>
          <a:solidFill>
            <a:srgbClr val="3B3C3E"/>
          </a:solidFill>
          <a:ln/>
        </p:spPr>
      </p:sp>
      <p:pic>
        <p:nvPicPr>
          <p:cNvPr id="13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65260" y="4908590"/>
            <a:ext cx="340162" cy="425291"/>
          </a:xfrm>
          <a:prstGeom prst="rect">
            <a:avLst/>
          </a:prstGeom>
        </p:spPr>
      </p:pic>
      <p:sp>
        <p:nvSpPr>
          <p:cNvPr id="14" name="Text 8"/>
          <p:cNvSpPr/>
          <p:nvPr/>
        </p:nvSpPr>
        <p:spPr>
          <a:xfrm>
            <a:off x="7017306" y="4943951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C2C4B5"/>
                </a:solidFill>
                <a:latin typeface="Outfit Bold" pitchFamily="34" charset="0"/>
                <a:ea typeface="Outfit Bold" pitchFamily="34" charset="-122"/>
                <a:cs typeface="Outfit Bold" pitchFamily="34" charset="-120"/>
              </a:rPr>
              <a:t>Bilietai</a:t>
            </a:r>
            <a:endParaRPr lang="en-US" sz="2200" dirty="0"/>
          </a:p>
        </p:txBody>
      </p:sp>
      <p:sp>
        <p:nvSpPr>
          <p:cNvPr id="15" name="Text 9"/>
          <p:cNvSpPr/>
          <p:nvPr/>
        </p:nvSpPr>
        <p:spPr>
          <a:xfrm>
            <a:off x="7017306" y="5434370"/>
            <a:ext cx="6819305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C2C4B5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Įsigykite per Paysera platformą</a:t>
            </a:r>
            <a:endParaRPr lang="en-US" sz="1750" dirty="0"/>
          </a:p>
        </p:txBody>
      </p:sp>
      <p:sp>
        <p:nvSpPr>
          <p:cNvPr id="16" name="Shape 10"/>
          <p:cNvSpPr/>
          <p:nvPr/>
        </p:nvSpPr>
        <p:spPr>
          <a:xfrm>
            <a:off x="6280190" y="6250900"/>
            <a:ext cx="510302" cy="510302"/>
          </a:xfrm>
          <a:prstGeom prst="roundRect">
            <a:avLst>
              <a:gd name="adj" fmla="val 6667"/>
            </a:avLst>
          </a:prstGeom>
          <a:solidFill>
            <a:srgbClr val="3B3C3E"/>
          </a:solidFill>
          <a:ln/>
        </p:spPr>
      </p:sp>
      <p:pic>
        <p:nvPicPr>
          <p:cNvPr id="17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65260" y="6293406"/>
            <a:ext cx="340162" cy="425291"/>
          </a:xfrm>
          <a:prstGeom prst="rect">
            <a:avLst/>
          </a:prstGeom>
        </p:spPr>
      </p:pic>
      <p:sp>
        <p:nvSpPr>
          <p:cNvPr id="18" name="Text 11"/>
          <p:cNvSpPr/>
          <p:nvPr/>
        </p:nvSpPr>
        <p:spPr>
          <a:xfrm>
            <a:off x="7017306" y="6328767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C2C4B5"/>
                </a:solidFill>
                <a:latin typeface="Outfit Bold" pitchFamily="34" charset="0"/>
                <a:ea typeface="Outfit Bold" pitchFamily="34" charset="-122"/>
                <a:cs typeface="Outfit Bold" pitchFamily="34" charset="-120"/>
              </a:rPr>
              <a:t>Klausimai</a:t>
            </a:r>
            <a:endParaRPr lang="en-US" sz="2200" dirty="0"/>
          </a:p>
        </p:txBody>
      </p:sp>
      <p:sp>
        <p:nvSpPr>
          <p:cNvPr id="19" name="Text 12"/>
          <p:cNvSpPr/>
          <p:nvPr/>
        </p:nvSpPr>
        <p:spPr>
          <a:xfrm>
            <a:off x="7017306" y="6819186"/>
            <a:ext cx="6819305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C2C4B5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Kreipkitės į organizacinį komitetą</a:t>
            </a:r>
            <a:endParaRPr lang="en-US" sz="17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516499"/>
            <a:ext cx="5674876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b="1" dirty="0">
                <a:solidFill>
                  <a:srgbClr val="E1E5CD"/>
                </a:solidFill>
                <a:latin typeface="Outfit Bold" pitchFamily="34" charset="0"/>
                <a:ea typeface="Outfit Bold" pitchFamily="34" charset="-122"/>
                <a:cs typeface="Outfit Bold" pitchFamily="34" charset="-120"/>
              </a:rPr>
              <a:t>Svarbu sportininkams</a:t>
            </a:r>
            <a:endParaRPr lang="en-US" sz="445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78348" y="2678906"/>
            <a:ext cx="2152055" cy="1306949"/>
          </a:xfrm>
          <a:prstGeom prst="rect">
            <a:avLst/>
          </a:prstGeom>
        </p:spPr>
      </p:pic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94892" y="3294936"/>
            <a:ext cx="318968" cy="398621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5357217" y="2905720"/>
            <a:ext cx="4362807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C2C4B5"/>
                </a:solidFill>
                <a:latin typeface="Outfit Bold" pitchFamily="34" charset="0"/>
                <a:ea typeface="Outfit Bold" pitchFamily="34" charset="-122"/>
                <a:cs typeface="Outfit Bold" pitchFamily="34" charset="-120"/>
              </a:rPr>
              <a:t>Pasiekite savo geriausią rezultatą</a:t>
            </a:r>
            <a:endParaRPr lang="en-US" sz="2200" dirty="0"/>
          </a:p>
        </p:txBody>
      </p:sp>
      <p:sp>
        <p:nvSpPr>
          <p:cNvPr id="6" name="Text 2"/>
          <p:cNvSpPr/>
          <p:nvPr/>
        </p:nvSpPr>
        <p:spPr>
          <a:xfrm>
            <a:off x="5357217" y="3396139"/>
            <a:ext cx="4362807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C2C4B5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Kiekvienas dalyvis yra svarbus</a:t>
            </a:r>
            <a:endParaRPr lang="en-US" sz="1750" dirty="0"/>
          </a:p>
        </p:txBody>
      </p:sp>
      <p:sp>
        <p:nvSpPr>
          <p:cNvPr id="7" name="Shape 3"/>
          <p:cNvSpPr/>
          <p:nvPr/>
        </p:nvSpPr>
        <p:spPr>
          <a:xfrm>
            <a:off x="5187077" y="3998952"/>
            <a:ext cx="8592860" cy="15240"/>
          </a:xfrm>
          <a:prstGeom prst="roundRect">
            <a:avLst>
              <a:gd name="adj" fmla="val 223256"/>
            </a:avLst>
          </a:prstGeom>
          <a:solidFill>
            <a:srgbClr val="545557"/>
          </a:solidFill>
          <a:ln/>
        </p:spPr>
      </p:sp>
      <p:pic>
        <p:nvPicPr>
          <p:cNvPr id="8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02381" y="4042529"/>
            <a:ext cx="4304109" cy="1306949"/>
          </a:xfrm>
          <a:prstGeom prst="rect">
            <a:avLst/>
          </a:prstGeom>
        </p:spPr>
      </p:pic>
      <p:pic>
        <p:nvPicPr>
          <p:cNvPr id="9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94892" y="4496633"/>
            <a:ext cx="318968" cy="398621"/>
          </a:xfrm>
          <a:prstGeom prst="rect">
            <a:avLst/>
          </a:prstGeom>
        </p:spPr>
      </p:pic>
      <p:sp>
        <p:nvSpPr>
          <p:cNvPr id="10" name="Text 4"/>
          <p:cNvSpPr/>
          <p:nvPr/>
        </p:nvSpPr>
        <p:spPr>
          <a:xfrm>
            <a:off x="6433304" y="4269343"/>
            <a:ext cx="3170634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C2C4B5"/>
                </a:solidFill>
                <a:latin typeface="Outfit Bold" pitchFamily="34" charset="0"/>
                <a:ea typeface="Outfit Bold" pitchFamily="34" charset="-122"/>
                <a:cs typeface="Outfit Bold" pitchFamily="34" charset="-120"/>
              </a:rPr>
              <a:t>Patikrinkite dokumentus</a:t>
            </a:r>
            <a:endParaRPr lang="en-US" sz="2200" dirty="0"/>
          </a:p>
        </p:txBody>
      </p:sp>
      <p:sp>
        <p:nvSpPr>
          <p:cNvPr id="11" name="Text 5"/>
          <p:cNvSpPr/>
          <p:nvPr/>
        </p:nvSpPr>
        <p:spPr>
          <a:xfrm>
            <a:off x="6433304" y="4759762"/>
            <a:ext cx="5037177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C2C4B5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Tvarkinga registracija lemia sklandžias varžybas</a:t>
            </a:r>
            <a:endParaRPr lang="en-US" sz="1750" dirty="0"/>
          </a:p>
        </p:txBody>
      </p:sp>
      <p:sp>
        <p:nvSpPr>
          <p:cNvPr id="12" name="Shape 6"/>
          <p:cNvSpPr/>
          <p:nvPr/>
        </p:nvSpPr>
        <p:spPr>
          <a:xfrm>
            <a:off x="6263164" y="5362575"/>
            <a:ext cx="7516773" cy="15240"/>
          </a:xfrm>
          <a:prstGeom prst="roundRect">
            <a:avLst>
              <a:gd name="adj" fmla="val 223256"/>
            </a:avLst>
          </a:prstGeom>
          <a:solidFill>
            <a:srgbClr val="545557"/>
          </a:solidFill>
          <a:ln/>
        </p:spPr>
      </p:sp>
      <p:pic>
        <p:nvPicPr>
          <p:cNvPr id="13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26294" y="5406152"/>
            <a:ext cx="6456164" cy="1306949"/>
          </a:xfrm>
          <a:prstGeom prst="rect">
            <a:avLst/>
          </a:prstGeom>
        </p:spPr>
      </p:pic>
      <p:pic>
        <p:nvPicPr>
          <p:cNvPr id="14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894773" y="5860256"/>
            <a:ext cx="318968" cy="398621"/>
          </a:xfrm>
          <a:prstGeom prst="rect">
            <a:avLst/>
          </a:prstGeom>
        </p:spPr>
      </p:pic>
      <p:sp>
        <p:nvSpPr>
          <p:cNvPr id="15" name="Text 7"/>
          <p:cNvSpPr/>
          <p:nvPr/>
        </p:nvSpPr>
        <p:spPr>
          <a:xfrm>
            <a:off x="7509272" y="5632966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C2C4B5"/>
                </a:solidFill>
                <a:latin typeface="Outfit Bold" pitchFamily="34" charset="0"/>
                <a:ea typeface="Outfit Bold" pitchFamily="34" charset="-122"/>
                <a:cs typeface="Outfit Bold" pitchFamily="34" charset="-120"/>
              </a:rPr>
              <a:t>Atvykite laiku</a:t>
            </a:r>
            <a:endParaRPr lang="en-US" sz="2200" dirty="0"/>
          </a:p>
        </p:txBody>
      </p:sp>
      <p:sp>
        <p:nvSpPr>
          <p:cNvPr id="16" name="Text 8"/>
          <p:cNvSpPr/>
          <p:nvPr/>
        </p:nvSpPr>
        <p:spPr>
          <a:xfrm>
            <a:off x="7509272" y="6123384"/>
            <a:ext cx="5503783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C2C4B5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Suplanuokite atvykimą bent valandą prieš kategoriją</a:t>
            </a:r>
            <a:endParaRPr lang="en-US" sz="17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„Office“ 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277</Words>
  <Application>Microsoft Office PowerPoint</Application>
  <PresentationFormat>Pasirinktinai</PresentationFormat>
  <Paragraphs>90</Paragraphs>
  <Slides>10</Slides>
  <Notes>10</Notes>
  <HiddenSlides>0</HiddenSlides>
  <MMClips>0</MMClips>
  <ScaleCrop>false</ScaleCrop>
  <HeadingPairs>
    <vt:vector size="6" baseType="variant">
      <vt:variant>
        <vt:lpstr>Naudojami šriftai</vt:lpstr>
      </vt:variant>
      <vt:variant>
        <vt:i4>5</vt:i4>
      </vt:variant>
      <vt:variant>
        <vt:lpstr>Tema</vt:lpstr>
      </vt:variant>
      <vt:variant>
        <vt:i4>1</vt:i4>
      </vt:variant>
      <vt:variant>
        <vt:lpstr>Skaidrių pavadinimai</vt:lpstr>
      </vt:variant>
      <vt:variant>
        <vt:i4>10</vt:i4>
      </vt:variant>
    </vt:vector>
  </HeadingPairs>
  <TitlesOfParts>
    <vt:vector size="16" baseType="lpstr">
      <vt:lpstr>Calibri</vt:lpstr>
      <vt:lpstr>Outfit Bold</vt:lpstr>
      <vt:lpstr>Bitter Medium</vt:lpstr>
      <vt:lpstr>Arial</vt:lpstr>
      <vt:lpstr>Bitter</vt:lpstr>
      <vt:lpstr>Office Theme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Indre</cp:lastModifiedBy>
  <cp:revision>2</cp:revision>
  <dcterms:created xsi:type="dcterms:W3CDTF">2025-05-14T07:10:48Z</dcterms:created>
  <dcterms:modified xsi:type="dcterms:W3CDTF">2025-05-14T07:59:47Z</dcterms:modified>
</cp:coreProperties>
</file>